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3" r:id="rId2"/>
    <p:sldId id="342" r:id="rId3"/>
    <p:sldId id="326" r:id="rId4"/>
    <p:sldId id="327" r:id="rId5"/>
    <p:sldId id="289" r:id="rId6"/>
    <p:sldId id="290" r:id="rId7"/>
    <p:sldId id="288" r:id="rId8"/>
    <p:sldId id="263" r:id="rId9"/>
    <p:sldId id="302" r:id="rId10"/>
    <p:sldId id="339" r:id="rId11"/>
    <p:sldId id="292" r:id="rId12"/>
    <p:sldId id="294" r:id="rId13"/>
    <p:sldId id="293" r:id="rId14"/>
    <p:sldId id="340" r:id="rId15"/>
    <p:sldId id="301" r:id="rId16"/>
    <p:sldId id="264" r:id="rId17"/>
    <p:sldId id="306" r:id="rId18"/>
    <p:sldId id="334" r:id="rId19"/>
    <p:sldId id="335" r:id="rId20"/>
    <p:sldId id="336" r:id="rId21"/>
    <p:sldId id="341" r:id="rId22"/>
    <p:sldId id="337" r:id="rId23"/>
    <p:sldId id="266" r:id="rId24"/>
    <p:sldId id="328" r:id="rId25"/>
    <p:sldId id="338" r:id="rId26"/>
    <p:sldId id="303" r:id="rId27"/>
    <p:sldId id="304" r:id="rId28"/>
    <p:sldId id="329" r:id="rId29"/>
    <p:sldId id="333" r:id="rId30"/>
    <p:sldId id="267" r:id="rId31"/>
    <p:sldId id="308" r:id="rId32"/>
    <p:sldId id="305" r:id="rId33"/>
    <p:sldId id="268" r:id="rId34"/>
    <p:sldId id="269" r:id="rId35"/>
    <p:sldId id="312" r:id="rId36"/>
    <p:sldId id="309" r:id="rId37"/>
    <p:sldId id="270" r:id="rId38"/>
    <p:sldId id="325" r:id="rId39"/>
    <p:sldId id="282" r:id="rId40"/>
    <p:sldId id="330" r:id="rId41"/>
    <p:sldId id="331" r:id="rId42"/>
    <p:sldId id="332" r:id="rId43"/>
    <p:sldId id="313" r:id="rId44"/>
    <p:sldId id="314" r:id="rId45"/>
    <p:sldId id="315" r:id="rId46"/>
    <p:sldId id="344" r:id="rId47"/>
    <p:sldId id="285" r:id="rId48"/>
    <p:sldId id="259" r:id="rId49"/>
    <p:sldId id="260" r:id="rId50"/>
    <p:sldId id="296" r:id="rId51"/>
    <p:sldId id="272" r:id="rId52"/>
    <p:sldId id="261" r:id="rId53"/>
    <p:sldId id="300" r:id="rId54"/>
    <p:sldId id="316" r:id="rId55"/>
    <p:sldId id="271" r:id="rId56"/>
    <p:sldId id="275" r:id="rId57"/>
    <p:sldId id="317" r:id="rId58"/>
    <p:sldId id="277" r:id="rId59"/>
    <p:sldId id="318" r:id="rId60"/>
    <p:sldId id="345" r:id="rId61"/>
    <p:sldId id="278" r:id="rId62"/>
    <p:sldId id="279" r:id="rId63"/>
    <p:sldId id="320" r:id="rId64"/>
    <p:sldId id="323" r:id="rId65"/>
    <p:sldId id="321" r:id="rId66"/>
    <p:sldId id="322" r:id="rId67"/>
  </p:sldIdLst>
  <p:sldSz cx="9144000" cy="6858000" type="screen4x3"/>
  <p:notesSz cx="7099300" cy="102346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4F48E-85A6-4BD1-8D73-EC3C12947EF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EE893-4E05-44AC-A1C1-B8F647E5B3F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CF082-B6A7-4486-AC7D-421F1BAA99B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DC63A-A5A1-4C5D-83F0-A749BC9AE40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E6FE8-292E-47F8-8E00-A1600D11E1B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4ACDA-E20C-47A8-AD12-DC33F1FC890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949F5-954A-48A0-ACC5-2446972D888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3E916-8C23-484D-9097-20C3FEC2C8E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51173-FD20-4C0F-AD8C-D8554AFF1EC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CBAAC-58C5-4A19-92ED-64D328A683F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89299-580E-459D-9E4B-2AC1A875E90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8BB70307-A8AC-4F98-9F51-A8B20108212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bio.com/FacBio/BioCell/Membrane/FBMA4.htm" TargetMode="External"/><Relationship Id="rId2" Type="http://schemas.openxmlformats.org/officeDocument/2006/relationships/hyperlink" Target="http://www.sciencebio.com/FacBio/BioCell/Membrane/FBMA2.ht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786" y="2500306"/>
            <a:ext cx="7429552" cy="2000264"/>
          </a:xfrm>
          <a:ln w="57150">
            <a:solidFill>
              <a:schemeClr val="accent2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SYSTÈME ENDOMEMBRANAIRE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43106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147050" cy="490537"/>
          </a:xfrm>
        </p:spPr>
        <p:txBody>
          <a:bodyPr/>
          <a:lstStyle/>
          <a:p>
            <a:pPr eaLnBrk="1" hangingPunct="1"/>
            <a:r>
              <a:rPr lang="fr-FR" sz="3200" b="1">
                <a:solidFill>
                  <a:srgbClr val="FF0000"/>
                </a:solidFill>
              </a:rPr>
              <a:t>I. Le Réticulum endoplasmique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sz="2800"/>
              <a:t>Existe dans les cellules eucaryotes</a:t>
            </a:r>
          </a:p>
          <a:p>
            <a:pPr eaLnBrk="1" hangingPunct="1"/>
            <a:endParaRPr lang="fr-FR" sz="2800"/>
          </a:p>
          <a:p>
            <a:pPr eaLnBrk="1" hangingPunct="1"/>
            <a:r>
              <a:rPr lang="fr-FR" sz="2800"/>
              <a:t>Environ la moitié des membranes cellulaires totales</a:t>
            </a:r>
          </a:p>
          <a:p>
            <a:pPr eaLnBrk="1" hangingPunct="1"/>
            <a:endParaRPr lang="fr-FR" sz="2800"/>
          </a:p>
          <a:p>
            <a:pPr eaLnBrk="1" hangingPunct="1"/>
            <a:r>
              <a:rPr lang="fr-FR" sz="2800"/>
              <a:t>10 à 30 fois la surface de la membrane plasmique</a:t>
            </a:r>
          </a:p>
          <a:p>
            <a:pPr eaLnBrk="1" hangingPunct="1"/>
            <a:endParaRPr lang="fr-FR" sz="2800"/>
          </a:p>
          <a:p>
            <a:pPr eaLnBrk="1" hangingPunct="1"/>
            <a:r>
              <a:rPr lang="fr-FR" sz="2800"/>
              <a:t>10% de l’espace interne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02588" cy="490537"/>
          </a:xfrm>
        </p:spPr>
        <p:txBody>
          <a:bodyPr/>
          <a:lstStyle/>
          <a:p>
            <a:pPr eaLnBrk="1" hangingPunct="1"/>
            <a:r>
              <a:rPr lang="fr-FR" sz="3200" b="1">
                <a:solidFill>
                  <a:schemeClr val="accent2"/>
                </a:solidFill>
              </a:rPr>
              <a:t>Organisation structurale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6975"/>
            <a:ext cx="8291512" cy="52895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z="2800"/>
              <a:t>Les membranes du RE sont plus minces (50-60 Å) que celles de la membrane plasmique (80 Å).</a:t>
            </a:r>
          </a:p>
          <a:p>
            <a:pPr eaLnBrk="1" hangingPunct="1">
              <a:lnSpc>
                <a:spcPct val="90000"/>
              </a:lnSpc>
            </a:pPr>
            <a:endParaRPr lang="fr-FR" sz="2800"/>
          </a:p>
          <a:p>
            <a:pPr eaLnBrk="1" hangingPunct="1">
              <a:lnSpc>
                <a:spcPct val="90000"/>
              </a:lnSpc>
            </a:pPr>
            <a:r>
              <a:rPr lang="fr-FR" sz="2800"/>
              <a:t>Bicouche phospholipidique avec des protéines intégrales et périphériques.</a:t>
            </a:r>
            <a:br>
              <a:rPr lang="fr-FR" sz="2800"/>
            </a:br>
            <a:endParaRPr lang="fr-FR" sz="2800"/>
          </a:p>
          <a:p>
            <a:pPr eaLnBrk="1" hangingPunct="1">
              <a:lnSpc>
                <a:spcPct val="90000"/>
              </a:lnSpc>
            </a:pPr>
            <a:r>
              <a:rPr lang="fr-FR" sz="2800"/>
              <a:t>Techniques de fractionnement: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400"/>
              <a:t>les </a:t>
            </a:r>
            <a:r>
              <a:rPr lang="fr-FR" sz="2400" b="1"/>
              <a:t>microsomes rugueux</a:t>
            </a:r>
            <a:r>
              <a:rPr lang="fr-FR" sz="2400"/>
              <a:t>, couverts de ribosomes sur la face cytoplasmique de la membrane.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400"/>
              <a:t> les </a:t>
            </a:r>
            <a:r>
              <a:rPr lang="fr-FR" sz="2400" b="1"/>
              <a:t>microsomes lisses</a:t>
            </a:r>
            <a:r>
              <a:rPr lang="fr-FR" sz="2400"/>
              <a:t>, dépourvus de ces particules. </a:t>
            </a:r>
            <a:br>
              <a:rPr lang="fr-FR" sz="2400"/>
            </a:br>
            <a:br>
              <a:rPr lang="fr-FR" sz="2400"/>
            </a:br>
            <a:endParaRPr lang="fr-FR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147050" cy="417512"/>
          </a:xfrm>
        </p:spPr>
        <p:txBody>
          <a:bodyPr/>
          <a:lstStyle/>
          <a:p>
            <a:pPr eaLnBrk="1" hangingPunct="1"/>
            <a:r>
              <a:rPr lang="fr-FR" sz="2800" b="1">
                <a:solidFill>
                  <a:schemeClr val="accent2"/>
                </a:solidFill>
              </a:rPr>
              <a:t>COMPOSITION CHIMIQUE</a:t>
            </a:r>
            <a:br>
              <a:rPr lang="fr-FR" sz="2800" b="1"/>
            </a:br>
            <a:endParaRPr lang="fr-FR" sz="2800" b="1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2513"/>
            <a:ext cx="8291513" cy="5505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sz="2000"/>
              <a:t>	 - </a:t>
            </a:r>
            <a:r>
              <a:rPr lang="fr-FR" sz="2000" b="1"/>
              <a:t>les lipides</a:t>
            </a:r>
            <a:r>
              <a:rPr lang="fr-FR" sz="2000"/>
              <a:t> sont en moins grande quantité (30% au lieu de 40%) mais ce sont les </a:t>
            </a:r>
            <a:r>
              <a:rPr lang="fr-FR" sz="2000">
                <a:hlinkClick r:id="rId2"/>
              </a:rPr>
              <a:t>mêmes catégories de lipides</a:t>
            </a:r>
            <a:r>
              <a:rPr lang="fr-FR" sz="2000"/>
              <a:t> amphiphiles.</a:t>
            </a:r>
            <a:br>
              <a:rPr lang="fr-FR" sz="2000"/>
            </a:br>
            <a:endParaRPr lang="fr-FR" sz="20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sz="2000"/>
              <a:t>     	La répartition des différents phospholipides est différente et les chaines des acides gras de ces phospholipides sont moins longues et moins saturées.</a:t>
            </a:r>
            <a:br>
              <a:rPr lang="fr-FR" sz="2000"/>
            </a:br>
            <a:r>
              <a:rPr lang="fr-FR" sz="2000"/>
              <a:t>      La  membrane du RE est  plus riche en </a:t>
            </a:r>
            <a:r>
              <a:rPr lang="fr-FR" sz="2000">
                <a:hlinkClick r:id="rId2"/>
              </a:rPr>
              <a:t>phosphatidylcholine</a:t>
            </a:r>
            <a:r>
              <a:rPr lang="fr-FR" sz="2000"/>
              <a:t>. </a:t>
            </a:r>
            <a:br>
              <a:rPr lang="fr-FR" sz="2000"/>
            </a:br>
            <a:r>
              <a:rPr lang="fr-FR" sz="2000"/>
              <a:t>       </a:t>
            </a:r>
            <a:br>
              <a:rPr lang="fr-FR" sz="2000"/>
            </a:br>
            <a:r>
              <a:rPr lang="fr-FR" sz="2000"/>
              <a:t>  - </a:t>
            </a:r>
            <a:r>
              <a:rPr lang="fr-FR" sz="2000" b="1"/>
              <a:t>les protéines</a:t>
            </a:r>
            <a:r>
              <a:rPr lang="fr-FR" sz="2000"/>
              <a:t> (70% des constituants membranaires). </a:t>
            </a:r>
            <a:br>
              <a:rPr lang="fr-FR" sz="2000"/>
            </a:br>
            <a:r>
              <a:rPr lang="fr-FR" sz="2000"/>
              <a:t>      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sz="2000"/>
              <a:t>		Les protéines sont soit </a:t>
            </a:r>
            <a:r>
              <a:rPr lang="fr-FR" sz="2000">
                <a:hlinkClick r:id="rId3" tooltip="situées d'un seul bord de la bicouche"/>
              </a:rPr>
              <a:t>périphériques</a:t>
            </a:r>
            <a:r>
              <a:rPr lang="fr-FR" sz="2000"/>
              <a:t>, soit </a:t>
            </a:r>
            <a:r>
              <a:rPr lang="fr-FR" sz="2000">
                <a:hlinkClick r:id="rId3" tooltip="intégrées dans la membrane"/>
              </a:rPr>
              <a:t>integrales</a:t>
            </a:r>
            <a:r>
              <a:rPr lang="fr-FR" sz="2000"/>
              <a:t>.</a:t>
            </a:r>
            <a:br>
              <a:rPr lang="fr-FR" sz="2000"/>
            </a:br>
            <a:r>
              <a:rPr lang="fr-FR" sz="2000"/>
              <a:t>      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sz="2000"/>
              <a:t>		De nombreuses enzymes qui ont un rôle dans divers processus de synthèse des </a:t>
            </a:r>
            <a:r>
              <a:rPr lang="fr-FR" sz="2000">
                <a:hlinkClick r:id="rId2"/>
              </a:rPr>
              <a:t>phospholipides</a:t>
            </a:r>
            <a:r>
              <a:rPr lang="fr-FR" sz="2000"/>
              <a:t>, des stéroïdes, des </a:t>
            </a:r>
            <a:r>
              <a:rPr lang="fr-FR" sz="2000">
                <a:hlinkClick r:id="rId2"/>
              </a:rPr>
              <a:t>glycolipides</a:t>
            </a:r>
            <a:r>
              <a:rPr lang="fr-FR" sz="2000"/>
              <a:t> et des glycoprotéines. </a:t>
            </a:r>
            <a:br>
              <a:rPr lang="fr-FR" sz="2000"/>
            </a:br>
            <a:br>
              <a:rPr lang="fr-FR" sz="2000"/>
            </a:br>
            <a:endParaRPr lang="fr-FR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1668" y="30075"/>
            <a:ext cx="12144460" cy="682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0"/>
            <a:ext cx="7715250" cy="777875"/>
          </a:xfrm>
        </p:spPr>
        <p:txBody>
          <a:bodyPr/>
          <a:lstStyle/>
          <a:p>
            <a:pPr eaLnBrk="1" hangingPunct="1"/>
            <a:r>
              <a:rPr lang="fr-FR" sz="4000" b="1" dirty="0">
                <a:solidFill>
                  <a:schemeClr val="accent2"/>
                </a:solidFill>
              </a:rPr>
              <a:t>Fonction du REG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291512" cy="4784725"/>
          </a:xfrm>
        </p:spPr>
        <p:txBody>
          <a:bodyPr/>
          <a:lstStyle/>
          <a:p>
            <a:pPr eaLnBrk="1" hangingPunct="1"/>
            <a:endParaRPr lang="fr-FR" dirty="0"/>
          </a:p>
        </p:txBody>
      </p:sp>
      <p:pic>
        <p:nvPicPr>
          <p:cNvPr id="11268" name="Picture 4" descr="zoom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85725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75613" cy="706437"/>
          </a:xfrm>
        </p:spPr>
        <p:txBody>
          <a:bodyPr/>
          <a:lstStyle/>
          <a:p>
            <a:pPr eaLnBrk="1" hangingPunct="1"/>
            <a:r>
              <a:rPr lang="fr-FR" sz="3600" b="1">
                <a:solidFill>
                  <a:schemeClr val="accent2"/>
                </a:solidFill>
              </a:rPr>
              <a:t>Fonction du REG</a:t>
            </a:r>
          </a:p>
        </p:txBody>
      </p:sp>
      <p:pic>
        <p:nvPicPr>
          <p:cNvPr id="1229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79525" y="836613"/>
            <a:ext cx="5765800" cy="6021387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FBORE_TranslocPr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0"/>
            <a:ext cx="6753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514350"/>
            <a:ext cx="781050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988" y="504825"/>
            <a:ext cx="782002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fr-FR" b="1" spc="600" dirty="0">
                <a:solidFill>
                  <a:srgbClr val="FF0000"/>
                </a:solidFill>
              </a:rPr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472" y="1142984"/>
            <a:ext cx="8001056" cy="5715016"/>
          </a:xfrm>
        </p:spPr>
        <p:txBody>
          <a:bodyPr/>
          <a:lstStyle/>
          <a:p>
            <a:pPr>
              <a:buNone/>
            </a:pPr>
            <a:r>
              <a:rPr lang="fr-FR" sz="2800" dirty="0"/>
              <a:t> </a:t>
            </a:r>
            <a:r>
              <a:rPr lang="fr-FR" sz="2800" b="1" dirty="0"/>
              <a:t>Introduction: </a:t>
            </a:r>
          </a:p>
          <a:p>
            <a:pPr lvl="1">
              <a:buNone/>
            </a:pPr>
            <a:r>
              <a:rPr lang="fr-FR" dirty="0"/>
              <a:t>Définition du S.E. </a:t>
            </a:r>
          </a:p>
          <a:p>
            <a:pPr lvl="1">
              <a:buNone/>
            </a:pPr>
            <a:r>
              <a:rPr lang="fr-FR" dirty="0"/>
              <a:t>Les différents compartiments du S.E. </a:t>
            </a:r>
          </a:p>
          <a:p>
            <a:pPr>
              <a:buNone/>
            </a:pPr>
            <a:r>
              <a:rPr lang="fr-FR" sz="2800" dirty="0"/>
              <a:t> </a:t>
            </a:r>
            <a:endParaRPr lang="fr-FR" sz="2800" b="1" dirty="0"/>
          </a:p>
          <a:p>
            <a:pPr>
              <a:buNone/>
            </a:pPr>
            <a:r>
              <a:rPr lang="fr-FR" sz="2800" b="1" dirty="0"/>
              <a:t>Réticulum endoplasmique (RE)</a:t>
            </a:r>
          </a:p>
          <a:p>
            <a:pPr>
              <a:buNone/>
            </a:pPr>
            <a:r>
              <a:rPr lang="fr-FR" sz="2800" b="1" dirty="0"/>
              <a:t> </a:t>
            </a:r>
          </a:p>
          <a:p>
            <a:pPr>
              <a:buNone/>
            </a:pPr>
            <a:r>
              <a:rPr lang="fr-FR" sz="2800" b="1" dirty="0"/>
              <a:t> Appareil de Golgi </a:t>
            </a:r>
          </a:p>
          <a:p>
            <a:pPr>
              <a:buNone/>
            </a:pPr>
            <a:endParaRPr lang="fr-FR" sz="2800" b="1" dirty="0"/>
          </a:p>
          <a:p>
            <a:pPr>
              <a:buNone/>
            </a:pPr>
            <a:r>
              <a:rPr lang="fr-FR" sz="2800" b="1" dirty="0"/>
              <a:t>Le système </a:t>
            </a:r>
            <a:r>
              <a:rPr lang="fr-FR" sz="2800" b="1" dirty="0" err="1"/>
              <a:t>endosomal</a:t>
            </a:r>
            <a:endParaRPr lang="fr-FR" sz="2800" b="1" dirty="0"/>
          </a:p>
          <a:p>
            <a:pPr lvl="1">
              <a:buNone/>
            </a:pPr>
            <a:r>
              <a:rPr lang="fr-FR" dirty="0"/>
              <a:t> </a:t>
            </a:r>
            <a:r>
              <a:rPr lang="fr-FR" dirty="0" err="1"/>
              <a:t>Endosomes</a:t>
            </a:r>
            <a:r>
              <a:rPr lang="fr-FR" dirty="0"/>
              <a:t> </a:t>
            </a:r>
          </a:p>
          <a:p>
            <a:pPr lvl="1">
              <a:buNone/>
            </a:pPr>
            <a:r>
              <a:rPr lang="fr-FR" dirty="0"/>
              <a:t> Lysosomes </a:t>
            </a:r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563" y="504825"/>
            <a:ext cx="776287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1668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275" y="495300"/>
            <a:ext cx="779145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zoom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2143125"/>
            <a:ext cx="6672262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765175"/>
            <a:ext cx="6624637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8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633413"/>
          </a:xfrm>
        </p:spPr>
        <p:txBody>
          <a:bodyPr/>
          <a:lstStyle/>
          <a:p>
            <a:pPr eaLnBrk="1" hangingPunct="1"/>
            <a:r>
              <a:rPr lang="fr-FR" sz="2400" b="1" i="1"/>
              <a:t>Formation de ponts disulfure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110422"/>
            <a:ext cx="12001552" cy="674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3" y="495300"/>
            <a:ext cx="780097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16388" name="Picture 4" descr="zoom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64613" cy="672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17412" name="Picture 4" descr="zoom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64613" cy="672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1602" y="0"/>
            <a:ext cx="11725298" cy="659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14340" name="Picture 4" descr="zoom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3490" name="Picture 2" descr="https://upload.wikimedia.org/wikipedia/commons/thumb/b/b8/Endomembrane_system_diagram_en.svg/350px-Endomembrane_system_diagram_en.sv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7887" y="0"/>
            <a:ext cx="863416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06438"/>
          </a:xfrm>
        </p:spPr>
        <p:txBody>
          <a:bodyPr/>
          <a:lstStyle/>
          <a:p>
            <a:pPr eaLnBrk="1" hangingPunct="1"/>
            <a:r>
              <a:rPr lang="fr-FR" sz="4000" b="1">
                <a:solidFill>
                  <a:schemeClr val="accent2"/>
                </a:solidFill>
              </a:rPr>
              <a:t>Fonction du REL</a:t>
            </a:r>
          </a:p>
        </p:txBody>
      </p:sp>
      <p:pic>
        <p:nvPicPr>
          <p:cNvPr id="18435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9388" y="849313"/>
            <a:ext cx="7797800" cy="6008687"/>
          </a:xfr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06438"/>
          </a:xfrm>
        </p:spPr>
        <p:txBody>
          <a:bodyPr/>
          <a:lstStyle/>
          <a:p>
            <a:pPr eaLnBrk="1" hangingPunct="1"/>
            <a:r>
              <a:rPr lang="fr-FR" sz="4000" b="1">
                <a:solidFill>
                  <a:schemeClr val="accent2"/>
                </a:solidFill>
              </a:rPr>
              <a:t>Fonction du REL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19460" name="Picture 5" descr="FBORE_SynthPChol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730250"/>
            <a:ext cx="8820150" cy="612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08050"/>
          </a:xfrm>
        </p:spPr>
        <p:txBody>
          <a:bodyPr/>
          <a:lstStyle/>
          <a:p>
            <a:pPr eaLnBrk="1" hangingPunct="1"/>
            <a:r>
              <a:rPr lang="fr-FR" sz="4000" b="1">
                <a:solidFill>
                  <a:schemeClr val="accent2"/>
                </a:solidFill>
              </a:rPr>
              <a:t>Fonction du REL</a:t>
            </a:r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836613"/>
            <a:ext cx="9144000" cy="6021387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400" b="1">
                <a:solidFill>
                  <a:schemeClr val="accent2"/>
                </a:solidFill>
              </a:rPr>
              <a:t>Détoxication des drogues et médicaments par le REL</a:t>
            </a:r>
          </a:p>
        </p:txBody>
      </p:sp>
      <p:pic>
        <p:nvPicPr>
          <p:cNvPr id="21507" name="Picture 4" descr="texte_alt_jleabc00256_gr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1414463"/>
            <a:ext cx="7632700" cy="5083175"/>
          </a:xfr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fr-FR" sz="2400" b="1">
                <a:solidFill>
                  <a:schemeClr val="accent2"/>
                </a:solidFill>
              </a:rPr>
              <a:t>Métabolisme et stockage du Calcium</a:t>
            </a:r>
          </a:p>
        </p:txBody>
      </p:sp>
      <p:pic>
        <p:nvPicPr>
          <p:cNvPr id="2253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55650" y="1287463"/>
            <a:ext cx="7993063" cy="5392737"/>
          </a:xfr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274638"/>
            <a:ext cx="7272338" cy="633412"/>
          </a:xfrm>
          <a:ln w="28575">
            <a:solidFill>
              <a:srgbClr val="FF0000"/>
            </a:solidFill>
          </a:ln>
        </p:spPr>
        <p:txBody>
          <a:bodyPr/>
          <a:lstStyle/>
          <a:p>
            <a:pPr eaLnBrk="1" hangingPunct="1"/>
            <a:r>
              <a:rPr lang="fr-FR" sz="2800" b="1">
                <a:solidFill>
                  <a:schemeClr val="accent2"/>
                </a:solidFill>
              </a:rPr>
              <a:t>Autres fonctions particulières du REL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975"/>
            <a:ext cx="5795963" cy="54006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z="2800"/>
              <a:t>Synthèse des </a:t>
            </a:r>
            <a:r>
              <a:rPr lang="fr-FR" sz="2800" b="1">
                <a:solidFill>
                  <a:srgbClr val="FF0000"/>
                </a:solidFill>
              </a:rPr>
              <a:t>hormones stéroïdes</a:t>
            </a:r>
            <a:r>
              <a:rPr lang="fr-FR" sz="2800"/>
              <a:t> à partir du cholestérol</a:t>
            </a:r>
          </a:p>
          <a:p>
            <a:pPr eaLnBrk="1" hangingPunct="1">
              <a:lnSpc>
                <a:spcPct val="90000"/>
              </a:lnSpc>
            </a:pPr>
            <a:endParaRPr lang="fr-FR" sz="2800"/>
          </a:p>
          <a:p>
            <a:pPr eaLnBrk="1" hangingPunct="1">
              <a:lnSpc>
                <a:spcPct val="90000"/>
              </a:lnSpc>
            </a:pPr>
            <a:r>
              <a:rPr lang="fr-FR" sz="2800"/>
              <a:t>Participation à la production de glucose à partir du glycogène hépatique grâce à la présence de la </a:t>
            </a:r>
            <a:r>
              <a:rPr lang="fr-FR" sz="2800" i="1">
                <a:solidFill>
                  <a:srgbClr val="FF0000"/>
                </a:solidFill>
              </a:rPr>
              <a:t>Glucose-6-phosphate</a:t>
            </a:r>
          </a:p>
          <a:p>
            <a:pPr eaLnBrk="1" hangingPunct="1">
              <a:lnSpc>
                <a:spcPct val="90000"/>
              </a:lnSpc>
            </a:pPr>
            <a:endParaRPr lang="fr-FR" sz="2800" i="1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fr-FR" sz="2800"/>
              <a:t>Production de l’</a:t>
            </a:r>
            <a:r>
              <a:rPr lang="fr-FR" sz="2800">
                <a:solidFill>
                  <a:srgbClr val="FF0000"/>
                </a:solidFill>
              </a:rPr>
              <a:t>acide chlorhydrique</a:t>
            </a:r>
            <a:r>
              <a:rPr lang="fr-FR" sz="2800"/>
              <a:t> au niveau de l’estomac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2725" y="2133600"/>
            <a:ext cx="35909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L’APPAREIL DE GOLGI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77875"/>
          </a:xfrm>
        </p:spPr>
        <p:txBody>
          <a:bodyPr/>
          <a:lstStyle/>
          <a:p>
            <a:pPr eaLnBrk="1" hangingPunct="1"/>
            <a:r>
              <a:rPr lang="fr-FR" sz="3200" b="1">
                <a:solidFill>
                  <a:srgbClr val="FF0000"/>
                </a:solidFill>
              </a:rPr>
              <a:t>II. L’APPAREIL DE GOLGI</a:t>
            </a:r>
          </a:p>
        </p:txBody>
      </p:sp>
      <p:pic>
        <p:nvPicPr>
          <p:cNvPr id="2560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620713"/>
            <a:ext cx="9144000" cy="4851400"/>
          </a:xfr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04800" y="457200"/>
            <a:ext cx="3657600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CA"/>
              <a:t>L'appareil de Golgi</a:t>
            </a:r>
          </a:p>
        </p:txBody>
      </p:sp>
      <p:pic>
        <p:nvPicPr>
          <p:cNvPr id="26627" name="Picture 3" descr="C:\Images\science\cellule\golg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381000"/>
            <a:ext cx="4419600" cy="378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5" descr="C:\Images\science\cellule\golgi3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495800"/>
            <a:ext cx="266700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6" descr="C:\Images\science\cellule\golgi4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352800"/>
            <a:ext cx="480060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28676" name="Picture 4" descr="zoom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28727" y="0"/>
            <a:ext cx="1164439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1296670" cy="735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792" y="0"/>
            <a:ext cx="113586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00164" y="0"/>
            <a:ext cx="110014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29700" name="Picture 4" descr="zoom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274638"/>
            <a:ext cx="8291512" cy="69850"/>
          </a:xfrm>
        </p:spPr>
        <p:txBody>
          <a:bodyPr/>
          <a:lstStyle/>
          <a:p>
            <a:pPr eaLnBrk="1" hangingPunct="1"/>
            <a:endParaRPr lang="fr-FR" sz="4000"/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333375"/>
            <a:ext cx="4824412" cy="5792788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fr-FR">
                <a:solidFill>
                  <a:srgbClr val="FF0000"/>
                </a:solidFill>
              </a:rPr>
              <a:t>Rôles majeurs de l’appareil de Golgi:</a:t>
            </a:r>
          </a:p>
          <a:p>
            <a:pPr eaLnBrk="1" hangingPunct="1"/>
            <a:endParaRPr lang="fr-FR">
              <a:solidFill>
                <a:srgbClr val="FF0000"/>
              </a:solidFill>
            </a:endParaRPr>
          </a:p>
          <a:p>
            <a:pPr eaLnBrk="1" hangingPunct="1"/>
            <a:r>
              <a:rPr lang="fr-FR"/>
              <a:t>Modification, ségrégation, concentration et emballage des protéines et des molécules provenant du RE selon leur destination finale;</a:t>
            </a:r>
          </a:p>
          <a:p>
            <a:pPr eaLnBrk="1" hangingPunct="1"/>
            <a:endParaRPr lang="fr-FR"/>
          </a:p>
          <a:p>
            <a:pPr eaLnBrk="1" hangingPunct="1"/>
            <a:r>
              <a:rPr lang="fr-FR"/>
              <a:t>Régulation du trafic vésiculaire</a:t>
            </a:r>
          </a:p>
        </p:txBody>
      </p:sp>
      <p:sp>
        <p:nvSpPr>
          <p:cNvPr id="30724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3072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0150" y="0"/>
            <a:ext cx="413385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31748" name="Picture 4" descr="FBOG_Modifposttra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45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66977"/>
            <a:ext cx="8477620" cy="639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32772" name="Picture 4" descr="zoom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33796" name="Picture 4" descr="FBOG_BourgeonV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8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34820" name="Picture 4" descr="FBOG_ANTEROGRETR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0163"/>
            <a:ext cx="9144000" cy="6918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4000" dirty="0">
                <a:solidFill>
                  <a:srgbClr val="FF0000"/>
                </a:solidFill>
              </a:rPr>
              <a:t>SYSTEME ENDOMEMBRANAIRE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47050" cy="51419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fr-FR" sz="2000" dirty="0"/>
              <a:t>Réseau intracellulaire de </a:t>
            </a:r>
            <a:r>
              <a:rPr lang="fr-FR" sz="2000" i="1" dirty="0"/>
              <a:t>compartiments</a:t>
            </a:r>
            <a:r>
              <a:rPr lang="fr-FR" sz="2000" dirty="0"/>
              <a:t> (saccules, tubules ou vésicules) délimités par </a:t>
            </a:r>
            <a:r>
              <a:rPr lang="fr-FR" sz="2000" u="sng" dirty="0"/>
              <a:t>une membrane</a:t>
            </a:r>
            <a:endParaRPr lang="fr-FR" sz="20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fr-FR" sz="2000" dirty="0"/>
              <a:t>                                  (→ ¢ eucaryote)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sz="2000" dirty="0"/>
          </a:p>
          <a:p>
            <a:pPr eaLnBrk="1" hangingPunct="1">
              <a:lnSpc>
                <a:spcPct val="80000"/>
              </a:lnSpc>
            </a:pPr>
            <a:r>
              <a:rPr lang="fr-FR" sz="2000" dirty="0"/>
              <a:t>Rôle: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fr-FR" sz="2000" dirty="0"/>
              <a:t> Production, stockage et exportation des molécules biologiques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fr-FR" sz="2000" dirty="0"/>
              <a:t>Dégradation des substances pouvant avoir un effet nocif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Ø"/>
            </a:pPr>
            <a:endParaRPr lang="fr-FR" sz="2000" dirty="0"/>
          </a:p>
          <a:p>
            <a:pPr eaLnBrk="1" hangingPunct="1">
              <a:lnSpc>
                <a:spcPct val="80000"/>
              </a:lnSpc>
            </a:pPr>
            <a:r>
              <a:rPr lang="fr-FR" sz="2000" dirty="0"/>
              <a:t>Comprend tous les éléments ou organites membraneux qui: 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fr-FR" sz="2000" dirty="0"/>
              <a:t>Forment un ensemble structural continu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fr-FR" sz="2000" dirty="0"/>
              <a:t>Apparaissent ou interagissent par la formation ou la fusion de vésicules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Ø"/>
            </a:pPr>
            <a:endParaRPr lang="fr-FR" sz="20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fr-FR" sz="2000" b="1" dirty="0">
                <a:solidFill>
                  <a:srgbClr val="FF0000"/>
                </a:solidFill>
              </a:rPr>
              <a:t>Réticulum endoplasmique, Appareil de Golgi, lysosomes…</a:t>
            </a:r>
            <a:endParaRPr lang="fr-FR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35843" name="Picture 4" descr="zoom4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8893175" cy="6670675"/>
          </a:xfr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36868" name="Picture 4" descr="cell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4250" cy="675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37892" name="Picture 4" descr="FBOG_TRICIBLAGEPOSTGOLGIE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0"/>
            <a:ext cx="8208962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0"/>
            <a:ext cx="8229600" cy="1143000"/>
          </a:xfrm>
        </p:spPr>
        <p:txBody>
          <a:bodyPr/>
          <a:lstStyle/>
          <a:p>
            <a:pPr eaLnBrk="1" hangingPunct="1"/>
            <a:r>
              <a:rPr lang="fr-FR" sz="3600" b="1">
                <a:solidFill>
                  <a:schemeClr val="folHlink"/>
                </a:solidFill>
              </a:rPr>
              <a:t>Ex: Hydrolases lysosomiales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12875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2060575"/>
            <a:ext cx="8207375" cy="1081088"/>
          </a:xfrm>
        </p:spPr>
        <p:txBody>
          <a:bodyPr/>
          <a:lstStyle/>
          <a:p>
            <a:pPr eaLnBrk="1" hangingPunct="1"/>
            <a:r>
              <a:rPr lang="fr-FR" sz="4000" b="1">
                <a:solidFill>
                  <a:srgbClr val="FF0000"/>
                </a:solidFill>
              </a:rPr>
              <a:t>III. ENDOSOMES &amp; LYSOSOMES</a:t>
            </a:r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/>
              <a:t>Machine de destruction des déchets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3600" b="1">
                <a:solidFill>
                  <a:srgbClr val="FF0000"/>
                </a:solidFill>
              </a:rPr>
              <a:t>II.1. Endosomes</a:t>
            </a:r>
          </a:p>
        </p:txBody>
      </p:sp>
      <p:pic>
        <p:nvPicPr>
          <p:cNvPr id="40963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304925"/>
            <a:ext cx="9144000" cy="4645025"/>
          </a:xfr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41988" name="Picture 4" descr="zoom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633412"/>
          </a:xfrm>
        </p:spPr>
        <p:txBody>
          <a:bodyPr/>
          <a:lstStyle/>
          <a:p>
            <a:pPr eaLnBrk="1" hangingPunct="1"/>
            <a:r>
              <a:rPr lang="fr-FR" sz="3600" b="1">
                <a:solidFill>
                  <a:srgbClr val="FF0000"/>
                </a:solidFill>
              </a:rPr>
              <a:t>III.2. Lysosomes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57233"/>
            <a:ext cx="9144000" cy="50006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fr-FR" sz="2800" dirty="0">
                <a:latin typeface="Times New Roman" pitchFamily="18" charset="0"/>
                <a:cs typeface="Times New Roman" pitchFamily="18" charset="0"/>
              </a:rPr>
              <a:t>Identifiés (1974) par les techniques </a:t>
            </a:r>
            <a:r>
              <a:rPr lang="fr-FR" sz="2800" dirty="0" err="1">
                <a:latin typeface="Times New Roman" pitchFamily="18" charset="0"/>
                <a:cs typeface="Times New Roman" pitchFamily="18" charset="0"/>
              </a:rPr>
              <a:t>cytoenzymologiques</a:t>
            </a:r>
            <a:endParaRPr lang="fr-FR" sz="28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fr-FR" sz="40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fr-FR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8" name="Picture 2" descr="Afficher l'image d'orig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553728"/>
            <a:ext cx="7072362" cy="5304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4357670"/>
            <a:ext cx="8715404" cy="2500330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fr-FR" sz="2400" dirty="0">
                <a:latin typeface="Comic Sans MS" pitchFamily="66" charset="0"/>
                <a:cs typeface="Times New Roman" pitchFamily="18" charset="0"/>
              </a:rPr>
              <a:t>Taille et morphologie très variables selon le contenu et le type de cellule </a:t>
            </a:r>
            <a:br>
              <a:rPr lang="fr-FR" sz="2400" dirty="0">
                <a:latin typeface="Comic Sans MS" pitchFamily="66" charset="0"/>
                <a:cs typeface="Times New Roman" pitchFamily="18" charset="0"/>
              </a:rPr>
            </a:br>
            <a:br>
              <a:rPr lang="fr-FR" sz="2400" dirty="0">
                <a:latin typeface="Comic Sans MS" pitchFamily="66" charset="0"/>
                <a:cs typeface="Times New Roman" pitchFamily="18" charset="0"/>
              </a:rPr>
            </a:br>
            <a:r>
              <a:rPr lang="fr-FR" sz="2400" dirty="0">
                <a:latin typeface="Comic Sans MS" pitchFamily="66" charset="0"/>
                <a:cs typeface="Times New Roman" pitchFamily="18" charset="0"/>
              </a:rPr>
              <a:t> Rôle très important dans les cellules animales;</a:t>
            </a:r>
            <a:br>
              <a:rPr lang="fr-FR" sz="2400" dirty="0">
                <a:latin typeface="Comic Sans MS" pitchFamily="66" charset="0"/>
                <a:cs typeface="Times New Roman" pitchFamily="18" charset="0"/>
              </a:rPr>
            </a:br>
            <a:br>
              <a:rPr lang="fr-FR" sz="2400" b="1" dirty="0">
                <a:latin typeface="Comic Sans MS" pitchFamily="66" charset="0"/>
                <a:cs typeface="Times New Roman" pitchFamily="18" charset="0"/>
              </a:rPr>
            </a:br>
            <a:r>
              <a:rPr lang="fr-FR" sz="2400" b="1" dirty="0">
                <a:latin typeface="Comic Sans MS" pitchFamily="66" charset="0"/>
                <a:cs typeface="Times New Roman" pitchFamily="18" charset="0"/>
              </a:rPr>
              <a:t> Fonction: dégradation de matériels cellulaires</a:t>
            </a:r>
            <a:endParaRPr lang="fr-FR" sz="2400" b="1" dirty="0">
              <a:latin typeface="Comic Sans MS" pitchFamily="66" charset="0"/>
            </a:endParaRPr>
          </a:p>
        </p:txBody>
      </p:sp>
      <p:pic>
        <p:nvPicPr>
          <p:cNvPr id="44035" name="Picture 4" descr="zoom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71528"/>
            <a:ext cx="6643702" cy="498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57325"/>
            <a:ext cx="8964613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800" b="1">
                <a:solidFill>
                  <a:srgbClr val="FF0000"/>
                </a:solidFill>
              </a:rPr>
              <a:t>Fonction des lysosomes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Le Réticulum endoplasmique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31" y="1214422"/>
            <a:ext cx="8973533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2800" b="1">
                <a:solidFill>
                  <a:srgbClr val="FF0000"/>
                </a:solidFill>
              </a:rPr>
              <a:t>Origine des lysosomes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0825" y="1773238"/>
            <a:ext cx="8893175" cy="4891087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8964613" cy="6858000"/>
          </a:xfrm>
        </p:spPr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47108" name="Picture 4" descr="zoom5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64613" cy="672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sz="3600" b="1">
                <a:solidFill>
                  <a:srgbClr val="FF0000"/>
                </a:solidFill>
              </a:rPr>
              <a:t>Peroxysomes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b="1">
                <a:latin typeface="Comic Sans MS" pitchFamily="66" charset="0"/>
              </a:rPr>
              <a:t>Présents dans toutes les cellules eucaryotes</a:t>
            </a:r>
          </a:p>
          <a:p>
            <a:pPr eaLnBrk="1" hangingPunct="1"/>
            <a:endParaRPr lang="fr-FR" b="1">
              <a:latin typeface="Comic Sans MS" pitchFamily="66" charset="0"/>
            </a:endParaRPr>
          </a:p>
          <a:p>
            <a:pPr eaLnBrk="1" hangingPunct="1"/>
            <a:r>
              <a:rPr lang="fr-FR" b="1">
                <a:latin typeface="Comic Sans MS" pitchFamily="66" charset="0"/>
              </a:rPr>
              <a:t>Sacs membraneux</a:t>
            </a:r>
          </a:p>
          <a:p>
            <a:pPr eaLnBrk="1" hangingPunct="1"/>
            <a:endParaRPr lang="fr-FR" b="1">
              <a:latin typeface="Comic Sans MS" pitchFamily="66" charset="0"/>
            </a:endParaRPr>
          </a:p>
          <a:p>
            <a:pPr eaLnBrk="1" hangingPunct="1"/>
            <a:r>
              <a:rPr lang="fr-FR" b="1">
                <a:latin typeface="Comic Sans MS" pitchFamily="66" charset="0"/>
              </a:rPr>
              <a:t>Constitués: d’une membrane et d’une matrice</a:t>
            </a:r>
          </a:p>
          <a:p>
            <a:pPr eaLnBrk="1" hangingPunct="1">
              <a:buFontTx/>
              <a:buNone/>
            </a:pPr>
            <a:endParaRPr lang="fr-FR" b="1" i="1">
              <a:solidFill>
                <a:srgbClr val="CC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49156" name="Picture 5" descr="Figure 6. Mode de passage des protéines peroxysomal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20713"/>
            <a:ext cx="8988425" cy="534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pPr eaLnBrk="1" hangingPunct="1"/>
            <a:r>
              <a:rPr lang="fr-FR" sz="4000" b="1">
                <a:solidFill>
                  <a:srgbClr val="FF0000"/>
                </a:solidFill>
                <a:latin typeface="Comic Sans MS" pitchFamily="66" charset="0"/>
              </a:rPr>
              <a:t>Fonction des Peroxysomes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713787" cy="5949950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AutoNum type="arabicParenR"/>
            </a:pPr>
            <a:r>
              <a:rPr lang="fr-FR" sz="2400" b="1" i="1">
                <a:latin typeface="Comic Sans MS" pitchFamily="66" charset="0"/>
              </a:rPr>
              <a:t>Action des Oxydases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fr-FR" sz="2400" b="1" i="1">
              <a:latin typeface="Comic Sans MS" pitchFamily="66" charset="0"/>
            </a:endParaRPr>
          </a:p>
          <a:p>
            <a:pPr marL="838200" lvl="1" indent="-381000"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fr-FR" sz="2000" b="1">
                <a:latin typeface="Comic Sans MS" pitchFamily="66" charset="0"/>
              </a:rPr>
              <a:t>Neutralisation de certaines substances toxiques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RH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 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+ O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</a:rPr>
              <a:t> 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 R + H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O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       </a:t>
            </a:r>
            <a:r>
              <a:rPr lang="fr-FR" sz="2400" b="1" i="1">
                <a:solidFill>
                  <a:schemeClr val="hlink"/>
                </a:solidFill>
                <a:latin typeface="Comic Sans MS" pitchFamily="66" charset="0"/>
                <a:sym typeface="Symbol" pitchFamily="18" charset="2"/>
              </a:rPr>
              <a:t> « Détoxication »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fr-FR" sz="2400" b="1" i="1" baseline="-25000">
              <a:solidFill>
                <a:schemeClr val="hlink"/>
              </a:solidFill>
              <a:latin typeface="Comic Sans MS" pitchFamily="66" charset="0"/>
              <a:sym typeface="Symbol" pitchFamily="18" charset="2"/>
            </a:endParaRPr>
          </a:p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fr-FR" sz="2400" b="1">
                <a:latin typeface="Comic Sans MS" pitchFamily="66" charset="0"/>
              </a:rPr>
              <a:t>        </a:t>
            </a:r>
            <a:r>
              <a:rPr lang="fr-FR" sz="2400" i="1">
                <a:latin typeface="Comic Sans MS" pitchFamily="66" charset="0"/>
                <a:sym typeface="Symbol" pitchFamily="18" charset="2"/>
              </a:rPr>
              <a:t>H</a:t>
            </a:r>
            <a:r>
              <a:rPr lang="fr-FR" sz="2400" i="1" baseline="-25000"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i="1">
                <a:latin typeface="Comic Sans MS" pitchFamily="66" charset="0"/>
                <a:sym typeface="Symbol" pitchFamily="18" charset="2"/>
              </a:rPr>
              <a:t>O</a:t>
            </a:r>
            <a:r>
              <a:rPr lang="fr-FR" sz="2400" i="1" baseline="-25000"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i="1">
                <a:latin typeface="Comic Sans MS" pitchFamily="66" charset="0"/>
                <a:sym typeface="Symbol" pitchFamily="18" charset="2"/>
              </a:rPr>
              <a:t> = </a:t>
            </a:r>
            <a:r>
              <a:rPr lang="fr-FR" sz="2400" i="1">
                <a:latin typeface="Comic Sans MS" pitchFamily="66" charset="0"/>
              </a:rPr>
              <a:t>peroxyde d’hydrogène</a:t>
            </a:r>
          </a:p>
          <a:p>
            <a:pPr marL="457200" indent="-457200" eaLnBrk="1" hangingPunct="1">
              <a:lnSpc>
                <a:spcPct val="80000"/>
              </a:lnSpc>
              <a:buFont typeface="Wingdings" pitchFamily="2" charset="2"/>
              <a:buNone/>
            </a:pPr>
            <a:endParaRPr lang="fr-FR" sz="2400" i="1">
              <a:latin typeface="Comic Sans MS" pitchFamily="66" charset="0"/>
            </a:endParaRPr>
          </a:p>
          <a:p>
            <a:pPr marL="838200" lvl="1" indent="-381000" eaLnBrk="1" hangingPunct="1">
              <a:lnSpc>
                <a:spcPct val="80000"/>
              </a:lnSpc>
              <a:buFont typeface="Wingdings" pitchFamily="2" charset="2"/>
              <a:buChar char="Ø"/>
            </a:pPr>
            <a:r>
              <a:rPr lang="fr-FR" sz="2000" b="1">
                <a:latin typeface="Comic Sans MS" pitchFamily="66" charset="0"/>
              </a:rPr>
              <a:t>Oxydation des Ac gras à longue chaine: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r>
              <a:rPr lang="fr-FR" sz="2400" b="1" i="1">
                <a:solidFill>
                  <a:srgbClr val="CC0000"/>
                </a:solidFill>
                <a:latin typeface="Comic Sans MS" pitchFamily="66" charset="0"/>
              </a:rPr>
              <a:t>Ac.gras long +O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</a:rPr>
              <a:t>  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 Ac.gras court + H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O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fr-FR" sz="2400" b="1" i="1" baseline="-25000">
              <a:solidFill>
                <a:srgbClr val="CC0000"/>
              </a:solidFill>
              <a:latin typeface="Comic Sans MS" pitchFamily="66" charset="0"/>
              <a:sym typeface="Symbol" pitchFamily="18" charset="2"/>
            </a:endParaRP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r>
              <a:rPr lang="fr-FR" sz="2400" b="1" i="1">
                <a:latin typeface="Comic Sans MS" pitchFamily="66" charset="0"/>
                <a:sym typeface="Symbol" pitchFamily="18" charset="2"/>
              </a:rPr>
              <a:t>2) Action d’une peroxydase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AH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 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+ H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O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</a:rPr>
              <a:t> 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 2H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O + A      </a:t>
            </a:r>
            <a:r>
              <a:rPr lang="fr-FR" sz="2400" b="1" i="1">
                <a:solidFill>
                  <a:schemeClr val="hlink"/>
                </a:solidFill>
                <a:latin typeface="Comic Sans MS" pitchFamily="66" charset="0"/>
                <a:sym typeface="Symbol" pitchFamily="18" charset="2"/>
              </a:rPr>
              <a:t> Détoxication d’autres                               					substrats toxiques par 							H</a:t>
            </a:r>
            <a:r>
              <a:rPr lang="fr-FR" sz="2400" b="1" i="1" baseline="-25000">
                <a:solidFill>
                  <a:schemeClr val="hlink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chemeClr val="hlink"/>
                </a:solidFill>
                <a:latin typeface="Comic Sans MS" pitchFamily="66" charset="0"/>
                <a:sym typeface="Symbol" pitchFamily="18" charset="2"/>
              </a:rPr>
              <a:t>O</a:t>
            </a:r>
            <a:r>
              <a:rPr lang="fr-FR" sz="2400" b="1" i="1" baseline="-25000">
                <a:solidFill>
                  <a:schemeClr val="hlink"/>
                </a:solidFill>
                <a:latin typeface="Comic Sans MS" pitchFamily="66" charset="0"/>
                <a:sym typeface="Symbol" pitchFamily="18" charset="2"/>
              </a:rPr>
              <a:t>2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fr-FR" sz="2400" b="1" i="1" baseline="-25000">
              <a:solidFill>
                <a:schemeClr val="hlink"/>
              </a:solidFill>
              <a:latin typeface="Comic Sans MS" pitchFamily="66" charset="0"/>
              <a:sym typeface="Symbol" pitchFamily="18" charset="2"/>
            </a:endParaRP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r>
              <a:rPr lang="fr-FR" sz="2400" b="1" i="1">
                <a:latin typeface="Comic Sans MS" pitchFamily="66" charset="0"/>
                <a:sym typeface="Symbol" pitchFamily="18" charset="2"/>
              </a:rPr>
              <a:t>3) Action d’une Catalase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2H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O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</a:rPr>
              <a:t> 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 H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O + O</a:t>
            </a:r>
            <a:r>
              <a:rPr lang="fr-FR" sz="2400" b="1" i="1" baseline="-25000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rgbClr val="CC0000"/>
                </a:solidFill>
                <a:latin typeface="Comic Sans MS" pitchFamily="66" charset="0"/>
                <a:sym typeface="Symbol" pitchFamily="18" charset="2"/>
              </a:rPr>
              <a:t>       </a:t>
            </a:r>
            <a:r>
              <a:rPr lang="fr-FR" sz="2400" b="1" i="1">
                <a:solidFill>
                  <a:schemeClr val="hlink"/>
                </a:solidFill>
                <a:latin typeface="Comic Sans MS" pitchFamily="66" charset="0"/>
                <a:sym typeface="Symbol" pitchFamily="18" charset="2"/>
              </a:rPr>
              <a:t>      Élimination de 							l’excès de H</a:t>
            </a:r>
            <a:r>
              <a:rPr lang="fr-FR" sz="2400" b="1" i="1" baseline="-25000">
                <a:solidFill>
                  <a:schemeClr val="hlink"/>
                </a:solidFill>
                <a:latin typeface="Comic Sans MS" pitchFamily="66" charset="0"/>
                <a:sym typeface="Symbol" pitchFamily="18" charset="2"/>
              </a:rPr>
              <a:t>2</a:t>
            </a:r>
            <a:r>
              <a:rPr lang="fr-FR" sz="2400" b="1" i="1">
                <a:solidFill>
                  <a:schemeClr val="hlink"/>
                </a:solidFill>
                <a:latin typeface="Comic Sans MS" pitchFamily="66" charset="0"/>
                <a:sym typeface="Symbol" pitchFamily="18" charset="2"/>
              </a:rPr>
              <a:t>O</a:t>
            </a:r>
            <a:r>
              <a:rPr lang="fr-FR" sz="2400" b="1" i="1" baseline="-25000">
                <a:solidFill>
                  <a:schemeClr val="hlink"/>
                </a:solidFill>
                <a:latin typeface="Comic Sans MS" pitchFamily="66" charset="0"/>
                <a:sym typeface="Symbol" pitchFamily="18" charset="2"/>
              </a:rPr>
              <a:t>2</a:t>
            </a:r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fr-FR" sz="2400" b="1" i="1">
              <a:solidFill>
                <a:schemeClr val="hlink"/>
              </a:solidFill>
              <a:latin typeface="Comic Sans MS" pitchFamily="66" charset="0"/>
              <a:sym typeface="Symbol" pitchFamily="18" charset="2"/>
            </a:endParaRPr>
          </a:p>
          <a:p>
            <a:pPr marL="457200" indent="-457200" eaLnBrk="1" hangingPunct="1">
              <a:lnSpc>
                <a:spcPct val="80000"/>
              </a:lnSpc>
            </a:pPr>
            <a:endParaRPr lang="fr-FR" sz="2400" b="1">
              <a:solidFill>
                <a:schemeClr val="hlink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eaLnBrk="1" hangingPunct="1"/>
            <a:r>
              <a:rPr lang="fr-FR" sz="4000" b="1">
                <a:solidFill>
                  <a:srgbClr val="FF0000"/>
                </a:solidFill>
                <a:latin typeface="Comic Sans MS" pitchFamily="66" charset="0"/>
              </a:rPr>
              <a:t>Origine des Peroxysomes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fr-FR" b="1">
                <a:latin typeface="Comic Sans MS" pitchFamily="66" charset="0"/>
              </a:rPr>
              <a:t>Controversée: </a:t>
            </a:r>
          </a:p>
          <a:p>
            <a:pPr eaLnBrk="1" hangingPunct="1"/>
            <a:endParaRPr lang="fr-FR" b="1">
              <a:latin typeface="Comic Sans MS" pitchFamily="66" charset="0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fr-FR" b="1">
                <a:latin typeface="Comic Sans MS" pitchFamily="66" charset="0"/>
              </a:rPr>
              <a:t> Par le phénomène de fission comme les             mitochondries</a:t>
            </a:r>
          </a:p>
          <a:p>
            <a:pPr lvl="1" eaLnBrk="1" hangingPunct="1">
              <a:buFont typeface="Wingdings" pitchFamily="2" charset="2"/>
              <a:buChar char="Ø"/>
            </a:pPr>
            <a:endParaRPr lang="fr-FR" b="1">
              <a:latin typeface="Comic Sans MS" pitchFamily="66" charset="0"/>
            </a:endParaRPr>
          </a:p>
          <a:p>
            <a:pPr lvl="1" eaLnBrk="1" hangingPunct="1">
              <a:buFont typeface="Wingdings" pitchFamily="2" charset="2"/>
              <a:buChar char="Ø"/>
            </a:pPr>
            <a:r>
              <a:rPr lang="fr-FR" b="1">
                <a:latin typeface="Comic Sans MS" pitchFamily="66" charset="0"/>
              </a:rPr>
              <a:t> Par bourgeonnement à partir du 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6950" y="0"/>
            <a:ext cx="8147050" cy="714356"/>
          </a:xfrm>
        </p:spPr>
        <p:txBody>
          <a:bodyPr/>
          <a:lstStyle/>
          <a:p>
            <a:pPr eaLnBrk="1" hangingPunct="1"/>
            <a:r>
              <a:rPr lang="fr-F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Le Réticulum endoplasmique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643106" y="785794"/>
            <a:ext cx="8358246" cy="714380"/>
          </a:xfrm>
        </p:spPr>
        <p:txBody>
          <a:bodyPr/>
          <a:lstStyle/>
          <a:p>
            <a:pPr algn="ctr" eaLnBrk="1" hangingPunct="1">
              <a:buNone/>
            </a:pPr>
            <a:r>
              <a:rPr lang="fr-FR" b="1" dirty="0">
                <a:solidFill>
                  <a:schemeClr val="accent2"/>
                </a:solidFill>
              </a:rPr>
              <a:t>Aspect  Morphologique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1" y="1365888"/>
            <a:ext cx="5929354" cy="54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350"/>
            <a:ext cx="8229600" cy="792163"/>
          </a:xfrm>
        </p:spPr>
        <p:txBody>
          <a:bodyPr/>
          <a:lstStyle/>
          <a:p>
            <a:pPr eaLnBrk="1" hangingPunct="1"/>
            <a:r>
              <a:rPr lang="fr-FR" sz="3600" b="1">
                <a:solidFill>
                  <a:srgbClr val="FF0000"/>
                </a:solidFill>
              </a:rPr>
              <a:t>I. Le Réticulum endoplasmique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fr-FR"/>
          </a:p>
        </p:txBody>
      </p:sp>
      <p:pic>
        <p:nvPicPr>
          <p:cNvPr id="614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1412875"/>
            <a:ext cx="6497637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zoom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396413" cy="704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9253</TotalTime>
  <Words>678</Words>
  <Application>Microsoft Office PowerPoint</Application>
  <PresentationFormat>Affichage à l'écran (4:3)</PresentationFormat>
  <Paragraphs>109</Paragraphs>
  <Slides>66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2" baseType="lpstr">
      <vt:lpstr>Arial</vt:lpstr>
      <vt:lpstr>Comic Sans MS</vt:lpstr>
      <vt:lpstr>Times New Roman</vt:lpstr>
      <vt:lpstr>Verdana</vt:lpstr>
      <vt:lpstr>Wingdings</vt:lpstr>
      <vt:lpstr>Modèle par défaut</vt:lpstr>
      <vt:lpstr>LE SYSTÈME ENDOMEMBRANAIRE</vt:lpstr>
      <vt:lpstr>PLAN</vt:lpstr>
      <vt:lpstr>Présentation PowerPoint</vt:lpstr>
      <vt:lpstr>Présentation PowerPoint</vt:lpstr>
      <vt:lpstr>SYSTEME ENDOMEMBRANAIRE</vt:lpstr>
      <vt:lpstr>I. Le Réticulum endoplasmique</vt:lpstr>
      <vt:lpstr>I. Le Réticulum endoplasmique</vt:lpstr>
      <vt:lpstr>I. Le Réticulum endoplasmique</vt:lpstr>
      <vt:lpstr>Présentation PowerPoint</vt:lpstr>
      <vt:lpstr>Présentation PowerPoint</vt:lpstr>
      <vt:lpstr>I. Le Réticulum endoplasmique</vt:lpstr>
      <vt:lpstr>Organisation structurale</vt:lpstr>
      <vt:lpstr>COMPOSITION CHIMIQUE </vt:lpstr>
      <vt:lpstr>Présentation PowerPoint</vt:lpstr>
      <vt:lpstr>Fonction du REG</vt:lpstr>
      <vt:lpstr>Fonction du REG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Formation de ponts disulfure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Fonction du REL</vt:lpstr>
      <vt:lpstr>Fonction du REL</vt:lpstr>
      <vt:lpstr>Fonction du REL</vt:lpstr>
      <vt:lpstr>Détoxication des drogues et médicaments par le REL</vt:lpstr>
      <vt:lpstr>Métabolisme et stockage du Calcium</vt:lpstr>
      <vt:lpstr>Autres fonctions particulières du REL</vt:lpstr>
      <vt:lpstr>II. L’APPAREIL DE GOLGI</vt:lpstr>
      <vt:lpstr>II. L’APPAREIL DE GOLGI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Ex: Hydrolases lysosomiales</vt:lpstr>
      <vt:lpstr>III. ENDOSOMES &amp; LYSOSOMES</vt:lpstr>
      <vt:lpstr>II.1. Endosomes</vt:lpstr>
      <vt:lpstr>Présentation PowerPoint</vt:lpstr>
      <vt:lpstr>III.2. Lysosomes</vt:lpstr>
      <vt:lpstr>Taille et morphologie très variables selon le contenu et le type de cellule    Rôle très important dans les cellules animales;   Fonction: dégradation de matériels cellulaires</vt:lpstr>
      <vt:lpstr>Fonction des lysosomes</vt:lpstr>
      <vt:lpstr>Présentation PowerPoint</vt:lpstr>
      <vt:lpstr>Origine des lysosomes</vt:lpstr>
      <vt:lpstr>Présentation PowerPoint</vt:lpstr>
      <vt:lpstr>Peroxysomes</vt:lpstr>
      <vt:lpstr>Présentation PowerPoint</vt:lpstr>
      <vt:lpstr>Fonction des Peroxysomes</vt:lpstr>
      <vt:lpstr>Origine des Peroxysomes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Zaynab</dc:creator>
  <cp:lastModifiedBy>idar</cp:lastModifiedBy>
  <cp:revision>89</cp:revision>
  <dcterms:created xsi:type="dcterms:W3CDTF">2009-10-15T07:15:55Z</dcterms:created>
  <dcterms:modified xsi:type="dcterms:W3CDTF">2025-04-21T14:21:39Z</dcterms:modified>
</cp:coreProperties>
</file>